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shinde2580@gmail.com" userId="86fdf0c531315612" providerId="LiveId" clId="{80EF1F59-5901-4077-BC9B-DA299863282D}"/>
    <pc:docChg chg="modSld">
      <pc:chgData name="shshinde2580@gmail.com" userId="86fdf0c531315612" providerId="LiveId" clId="{80EF1F59-5901-4077-BC9B-DA299863282D}" dt="2025-11-03T14:45:42.801" v="4" actId="20577"/>
      <pc:docMkLst>
        <pc:docMk/>
      </pc:docMkLst>
      <pc:sldChg chg="modSp mod">
        <pc:chgData name="shshinde2580@gmail.com" userId="86fdf0c531315612" providerId="LiveId" clId="{80EF1F59-5901-4077-BC9B-DA299863282D}" dt="2025-11-03T14:45:42.801" v="4" actId="20577"/>
        <pc:sldMkLst>
          <pc:docMk/>
          <pc:sldMk cId="1540822962" sldId="292"/>
        </pc:sldMkLst>
        <pc:spChg chg="mod">
          <ac:chgData name="shshinde2580@gmail.com" userId="86fdf0c531315612" providerId="LiveId" clId="{80EF1F59-5901-4077-BC9B-DA299863282D}" dt="2025-11-03T14:45:42.801" v="4" actId="20577"/>
          <ac:spMkLst>
            <pc:docMk/>
            <pc:sldMk cId="1540822962" sldId="292"/>
            <ac:spMk id="5" creationId="{9620BD31-D632-C664-536B-87B2113018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88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57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39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20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133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22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068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71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23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12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2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79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5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22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7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64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82B1-58E1-4E16-BB9D-9CBCA97F0B0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CE4652-0F8F-438D-BE46-E4C1410AF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1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E24A-7187-1D33-35DE-FD2CC2422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764" y="2026847"/>
            <a:ext cx="8707473" cy="1646302"/>
          </a:xfrm>
        </p:spPr>
        <p:txBody>
          <a:bodyPr/>
          <a:lstStyle/>
          <a:p>
            <a:pPr algn="ctr"/>
            <a:r>
              <a:rPr lang="en-US" dirty="0"/>
              <a:t>Memory and I/O Interfacing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75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8FB5-0CA3-2F38-AA6C-26F18682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35916-25C8-96EE-9C18-3E210765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11" y="133350"/>
            <a:ext cx="6719060" cy="339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B58E5-7498-93C3-0711-8144AFBC4D77}"/>
              </a:ext>
            </a:extLst>
          </p:cNvPr>
          <p:cNvSpPr txBox="1"/>
          <p:nvPr/>
        </p:nvSpPr>
        <p:spPr>
          <a:xfrm>
            <a:off x="775251" y="3942018"/>
            <a:ext cx="9094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shows how to interface 7-seg display to 8051 MC.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the segments of the display to the output pins of microcontroller.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connect the common cathode or anode of the display to a suitable voltage source.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71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06BC-9C23-E693-CE7A-D732D27A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A6B64-9126-013B-EB9A-38D61EC7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9331"/>
            <a:ext cx="6490252" cy="348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13A93-2C86-B5C2-21DD-EFEE495D997E}"/>
              </a:ext>
            </a:extLst>
          </p:cNvPr>
          <p:cNvSpPr txBox="1"/>
          <p:nvPr/>
        </p:nvSpPr>
        <p:spPr>
          <a:xfrm>
            <a:off x="745435" y="4049404"/>
            <a:ext cx="85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ALP for interfacing seven segment display to 8051 uc:-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7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AF642-AE7C-8F9E-3CEB-8B40FE9E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F3122-6908-9761-E84E-DFEB48BFE9DF}"/>
              </a:ext>
            </a:extLst>
          </p:cNvPr>
          <p:cNvSpPr txBox="1"/>
          <p:nvPr/>
        </p:nvSpPr>
        <p:spPr>
          <a:xfrm>
            <a:off x="844827" y="233648"/>
            <a:ext cx="930302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  ; Program code starts at 0</a:t>
            </a:r>
          </a:p>
          <a:p>
            <a:endParaRPr lang="en-IN" dirty="0"/>
          </a:p>
          <a:p>
            <a:r>
              <a:rPr lang="en-IN" dirty="0"/>
              <a:t>UP:    MOV P2, #0C0H  ; Display 0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#0F9H  ; Display 1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#0A4H  ; Display 2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#0B0H  ; Display 3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#99H   ; Display 4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#92H   ; Display 5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#82H   ; Display 6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#0F8H  ; Display 7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#80H   ; Display 8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MOV P2, #90H   ; Display 9</a:t>
            </a:r>
          </a:p>
          <a:p>
            <a:r>
              <a:rPr lang="en-IN" dirty="0"/>
              <a:t>       ACALL DELAY</a:t>
            </a:r>
          </a:p>
          <a:p>
            <a:r>
              <a:rPr lang="en-IN" dirty="0"/>
              <a:t>       SJMP UP        ; Repeat</a:t>
            </a:r>
          </a:p>
        </p:txBody>
      </p:sp>
    </p:spTree>
    <p:extLst>
      <p:ext uri="{BB962C8B-B14F-4D97-AF65-F5344CB8AC3E}">
        <p14:creationId xmlns:p14="http://schemas.microsoft.com/office/powerpoint/2010/main" val="39088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C79-8DC5-850F-501E-982E69D75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7A45B-AAF4-0D49-99F7-85F09A3DEBB8}"/>
              </a:ext>
            </a:extLst>
          </p:cNvPr>
          <p:cNvSpPr txBox="1"/>
          <p:nvPr/>
        </p:nvSpPr>
        <p:spPr>
          <a:xfrm>
            <a:off x="1013791" y="124317"/>
            <a:ext cx="61026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DELAY: MOV R5, #10</a:t>
            </a:r>
          </a:p>
          <a:p>
            <a:r>
              <a:rPr lang="en-IN" dirty="0"/>
              <a:t>H1:    MOV R4, #180</a:t>
            </a:r>
          </a:p>
          <a:p>
            <a:r>
              <a:rPr lang="en-IN" dirty="0"/>
              <a:t>H2:    MOV R3, #225</a:t>
            </a:r>
          </a:p>
          <a:p>
            <a:r>
              <a:rPr lang="en-IN" dirty="0"/>
              <a:t>H3:    DJNZ R3, H3</a:t>
            </a:r>
          </a:p>
          <a:p>
            <a:r>
              <a:rPr lang="en-IN" dirty="0"/>
              <a:t>       DJNZ R4, H2</a:t>
            </a:r>
          </a:p>
          <a:p>
            <a:r>
              <a:rPr lang="en-IN" dirty="0"/>
              <a:t>       DJNZ R5, H1</a:t>
            </a:r>
          </a:p>
          <a:p>
            <a:r>
              <a:rPr lang="en-IN" dirty="0"/>
              <a:t> 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5DC9F-76A5-4522-22EC-6C0203D1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6" t="7345" r="7879"/>
          <a:stretch>
            <a:fillRect/>
          </a:stretch>
        </p:blipFill>
        <p:spPr>
          <a:xfrm>
            <a:off x="977348" y="2912294"/>
            <a:ext cx="7692887" cy="38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8D08-E5BB-D755-4845-C23A8D23D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D0810-865A-7E64-55D1-87DD8DD1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10" y="213898"/>
            <a:ext cx="8099977" cy="503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9306D-E47D-B098-6B75-49F559737976}"/>
              </a:ext>
            </a:extLst>
          </p:cNvPr>
          <p:cNvSpPr txBox="1"/>
          <p:nvPr/>
        </p:nvSpPr>
        <p:spPr>
          <a:xfrm>
            <a:off x="964510" y="5431527"/>
            <a:ext cx="8477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shows how to interface LCD to 8051 uc.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We have connected data pins (DO-D7) OF LCD to port o and control pins (RS, RW, E) to port 2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Mс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73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9B88-97B5-630D-76B2-9CEB2BE0A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85A5D-F398-DAED-54CF-091807C76198}"/>
              </a:ext>
            </a:extLst>
          </p:cNvPr>
          <p:cNvSpPr txBox="1"/>
          <p:nvPr/>
        </p:nvSpPr>
        <p:spPr>
          <a:xfrm>
            <a:off x="983974" y="17314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 for interfacing LCD to 8051 uc to display Hello'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BC0BC-8140-BF3A-A4DC-3986A11E4740}"/>
              </a:ext>
            </a:extLst>
          </p:cNvPr>
          <p:cNvSpPr txBox="1"/>
          <p:nvPr/>
        </p:nvSpPr>
        <p:spPr>
          <a:xfrm>
            <a:off x="894521" y="542475"/>
            <a:ext cx="859734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 ; Execution start address</a:t>
            </a:r>
          </a:p>
          <a:p>
            <a:endParaRPr lang="en-IN" dirty="0"/>
          </a:p>
          <a:p>
            <a:r>
              <a:rPr lang="en-IN" dirty="0"/>
              <a:t>SJMP START        ; Skip interrupt vector area</a:t>
            </a:r>
          </a:p>
          <a:p>
            <a:endParaRPr lang="en-IN" dirty="0"/>
          </a:p>
          <a:p>
            <a:r>
              <a:rPr lang="en-IN" dirty="0"/>
              <a:t>ORG 0030H         ; Program starts here</a:t>
            </a:r>
          </a:p>
          <a:p>
            <a:endParaRPr lang="en-IN" dirty="0"/>
          </a:p>
          <a:p>
            <a:r>
              <a:rPr lang="en-IN" dirty="0"/>
              <a:t>START:  ACALL INIT_LCD      ; Initialize LCD</a:t>
            </a:r>
          </a:p>
          <a:p>
            <a:endParaRPr lang="en-IN" dirty="0"/>
          </a:p>
          <a:p>
            <a:r>
              <a:rPr lang="en-IN" dirty="0"/>
              <a:t>        MOV A, #'H'         ; Load 'H'</a:t>
            </a:r>
          </a:p>
          <a:p>
            <a:r>
              <a:rPr lang="en-IN" dirty="0"/>
              <a:t>        ACALL DATA_WRT      ; Send to LCD</a:t>
            </a:r>
          </a:p>
          <a:p>
            <a:endParaRPr lang="en-IN" dirty="0"/>
          </a:p>
          <a:p>
            <a:r>
              <a:rPr lang="en-IN" dirty="0"/>
              <a:t>        MOV A, #'E'         ; Load 'E'</a:t>
            </a:r>
          </a:p>
          <a:p>
            <a:r>
              <a:rPr lang="en-IN" dirty="0"/>
              <a:t>        ACALL DATA_WRT      ; Send to LCD</a:t>
            </a:r>
          </a:p>
          <a:p>
            <a:endParaRPr lang="en-IN" dirty="0"/>
          </a:p>
          <a:p>
            <a:r>
              <a:rPr lang="en-IN" dirty="0"/>
              <a:t>        MOV A, #'L'         ; Load 'L'</a:t>
            </a:r>
          </a:p>
          <a:p>
            <a:r>
              <a:rPr lang="en-IN" dirty="0"/>
              <a:t>        ACALL DATA_WRT      ; Send to LCD</a:t>
            </a:r>
          </a:p>
          <a:p>
            <a:endParaRPr lang="en-IN" dirty="0"/>
          </a:p>
          <a:p>
            <a:r>
              <a:rPr lang="en-IN" dirty="0"/>
              <a:t>        MOV A, #'L'         ; Load 'L'</a:t>
            </a:r>
          </a:p>
          <a:p>
            <a:r>
              <a:rPr lang="en-IN" dirty="0"/>
              <a:t>        ACALL DATA_WRT      ; Send to LCD</a:t>
            </a:r>
          </a:p>
          <a:p>
            <a:endParaRPr lang="en-IN" dirty="0"/>
          </a:p>
          <a:p>
            <a:r>
              <a:rPr lang="en-IN" dirty="0"/>
              <a:t>        MOV A, #'O'         ; Load 'O'</a:t>
            </a:r>
          </a:p>
          <a:p>
            <a:r>
              <a:rPr lang="en-IN" dirty="0"/>
              <a:t>        ACALL DATA_WRT      ; Send to LCD</a:t>
            </a:r>
          </a:p>
        </p:txBody>
      </p:sp>
    </p:spTree>
    <p:extLst>
      <p:ext uri="{BB962C8B-B14F-4D97-AF65-F5344CB8AC3E}">
        <p14:creationId xmlns:p14="http://schemas.microsoft.com/office/powerpoint/2010/main" val="428082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4AD6-B971-1193-A980-0CE4CC45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486A89-7C5A-0958-B76A-0479C2B9D888}"/>
              </a:ext>
            </a:extLst>
          </p:cNvPr>
          <p:cNvSpPr txBox="1"/>
          <p:nvPr/>
        </p:nvSpPr>
        <p:spPr>
          <a:xfrm>
            <a:off x="993912" y="0"/>
            <a:ext cx="8209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HERE:   SJMP HERE           ; Infinite loop</a:t>
            </a:r>
          </a:p>
          <a:p>
            <a:endParaRPr lang="en-IN" dirty="0"/>
          </a:p>
          <a:p>
            <a:r>
              <a:rPr lang="en-IN" dirty="0"/>
              <a:t>;-------------------------</a:t>
            </a:r>
          </a:p>
          <a:p>
            <a:r>
              <a:rPr lang="en-IN" dirty="0"/>
              <a:t>; Subroutine: LCD Initialization</a:t>
            </a:r>
          </a:p>
          <a:p>
            <a:r>
              <a:rPr lang="en-IN" dirty="0"/>
              <a:t>INIT_LCD:</a:t>
            </a:r>
          </a:p>
          <a:p>
            <a:r>
              <a:rPr lang="en-IN" dirty="0"/>
              <a:t>        ; Your initialization commands here (clear display, function set, etc.)</a:t>
            </a:r>
          </a:p>
          <a:p>
            <a:r>
              <a:rPr lang="en-IN" dirty="0"/>
              <a:t>        RET</a:t>
            </a:r>
          </a:p>
          <a:p>
            <a:endParaRPr lang="en-IN" dirty="0"/>
          </a:p>
          <a:p>
            <a:r>
              <a:rPr lang="en-IN" dirty="0"/>
              <a:t>;-------------------------</a:t>
            </a:r>
          </a:p>
          <a:p>
            <a:r>
              <a:rPr lang="en-IN" dirty="0"/>
              <a:t>; Subroutine: Write Data to LCD</a:t>
            </a:r>
          </a:p>
          <a:p>
            <a:r>
              <a:rPr lang="en-IN" dirty="0"/>
              <a:t>DATA_WRT:</a:t>
            </a:r>
          </a:p>
          <a:p>
            <a:r>
              <a:rPr lang="en-IN" dirty="0"/>
              <a:t>        ; Your code to send contents of Accumulator (A) to LCD data register</a:t>
            </a:r>
          </a:p>
          <a:p>
            <a:r>
              <a:rPr lang="en-IN" dirty="0"/>
              <a:t>  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8808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96F5-C39E-29BC-0D5E-1D6E60C4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A0AB44-5CD2-4B76-09F1-C917317478A5}"/>
              </a:ext>
            </a:extLst>
          </p:cNvPr>
          <p:cNvSpPr txBox="1"/>
          <p:nvPr/>
        </p:nvSpPr>
        <p:spPr>
          <a:xfrm>
            <a:off x="1033669" y="262595"/>
            <a:ext cx="6102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5] Interfacing Keyboard:</a:t>
            </a:r>
          </a:p>
          <a:p>
            <a:endParaRPr lang="en-IN" dirty="0"/>
          </a:p>
          <a:p>
            <a:r>
              <a:rPr lang="en-IN" dirty="0"/>
              <a:t>1. Non-matrix form:  </a:t>
            </a:r>
          </a:p>
        </p:txBody>
      </p:sp>
      <p:pic>
        <p:nvPicPr>
          <p:cNvPr id="1028" name="Picture 4" descr="Keyboard Interfacing - Microprocessors and Microcontrollers">
            <a:extLst>
              <a:ext uri="{FF2B5EF4-FFF2-40B4-BE49-F238E27FC236}">
                <a16:creationId xmlns:a16="http://schemas.microsoft.com/office/drawing/2014/main" id="{33297EF2-91A0-2DAF-33FC-036BD159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5" y="1185925"/>
            <a:ext cx="7255566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5FEFB-F569-BACF-5A32-0CA99103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F52815-3CBD-A1BB-AF56-162B2BB31848}"/>
              </a:ext>
            </a:extLst>
          </p:cNvPr>
          <p:cNvSpPr txBox="1"/>
          <p:nvPr/>
        </p:nvSpPr>
        <p:spPr>
          <a:xfrm>
            <a:off x="914399" y="265188"/>
            <a:ext cx="851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 how to interface keyboard to 8051 Mc in the non-matrix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Keys = no. of port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no. of Keys increases then the no. of port lines also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this large large number of port lines we can use Matrix type of keyboard.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CC63F-B293-D979-D03C-B87B04D5D1A4}"/>
              </a:ext>
            </a:extLst>
          </p:cNvPr>
          <p:cNvSpPr txBox="1"/>
          <p:nvPr/>
        </p:nvSpPr>
        <p:spPr>
          <a:xfrm>
            <a:off x="914398" y="1962835"/>
            <a:ext cx="8517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Matrix form: </a:t>
            </a:r>
          </a:p>
          <a:p>
            <a:r>
              <a:rPr lang="en-US" dirty="0"/>
              <a:t>- 8 Keys = 4x4 matrix </a:t>
            </a:r>
          </a:p>
          <a:p>
            <a:r>
              <a:rPr lang="en-US" dirty="0"/>
              <a:t>-16 Keys = 8x8 matrix </a:t>
            </a:r>
          </a:p>
          <a:p>
            <a:r>
              <a:rPr lang="en-US" dirty="0"/>
              <a:t>-32 Keys = 16X16 matrix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2F665A-AE42-0D51-05CB-3EB35720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13" y="3429000"/>
            <a:ext cx="6311348" cy="24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5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84DEE-7AB2-7030-79D6-A57CC50E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FE889-FF80-8FF0-B727-D47B7D3F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48465"/>
            <a:ext cx="8534400" cy="5229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5FDB1-360F-DA10-760B-82889584B800}"/>
              </a:ext>
            </a:extLst>
          </p:cNvPr>
          <p:cNvSpPr txBox="1"/>
          <p:nvPr/>
        </p:nvSpPr>
        <p:spPr>
          <a:xfrm>
            <a:off x="844825" y="5729117"/>
            <a:ext cx="8338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ALP for generating a triangular wave!-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56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9D3FCA-2C0B-C690-715E-F13F7DC0860E}"/>
              </a:ext>
            </a:extLst>
          </p:cNvPr>
          <p:cNvSpPr txBox="1"/>
          <p:nvPr/>
        </p:nvSpPr>
        <p:spPr>
          <a:xfrm>
            <a:off x="894522" y="193021"/>
            <a:ext cx="6102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4.1] Memory Interfacing: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Interfacing of external Program memory (ROM):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56176-5C05-18EC-9A23-EB7AE8F8C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3" y="1238250"/>
            <a:ext cx="756367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7A54-DA06-0D1D-6944-0198D45B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86FD4-7F63-A1FA-4CED-60F9CCFB156F}"/>
              </a:ext>
            </a:extLst>
          </p:cNvPr>
          <p:cNvSpPr txBox="1"/>
          <p:nvPr/>
        </p:nvSpPr>
        <p:spPr>
          <a:xfrm>
            <a:off x="864705" y="58846"/>
            <a:ext cx="80705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 ; Starting address</a:t>
            </a:r>
          </a:p>
          <a:p>
            <a:endParaRPr lang="en-IN" dirty="0"/>
          </a:p>
          <a:p>
            <a:r>
              <a:rPr lang="en-IN" dirty="0"/>
              <a:t>CLR A             ; Clear accumulator</a:t>
            </a:r>
          </a:p>
          <a:p>
            <a:endParaRPr lang="en-IN" dirty="0"/>
          </a:p>
          <a:p>
            <a:r>
              <a:rPr lang="en-IN" dirty="0"/>
              <a:t>UP: INC A         ; Increment Accumulator</a:t>
            </a:r>
          </a:p>
          <a:p>
            <a:r>
              <a:rPr lang="en-IN" dirty="0"/>
              <a:t>    MOV P2, A     ; Output to Port 2</a:t>
            </a:r>
          </a:p>
          <a:p>
            <a:r>
              <a:rPr lang="en-IN" dirty="0"/>
              <a:t>    CJNE A, #0FFH, UP ; Continue incrementing till 255</a:t>
            </a:r>
          </a:p>
          <a:p>
            <a:r>
              <a:rPr lang="en-IN" dirty="0"/>
              <a:t>    LCALL DELAY</a:t>
            </a:r>
          </a:p>
          <a:p>
            <a:endParaRPr lang="en-IN" dirty="0"/>
          </a:p>
          <a:p>
            <a:r>
              <a:rPr lang="en-IN" dirty="0"/>
              <a:t>DOWN: DEC A       ; Decrement Accumulator</a:t>
            </a:r>
          </a:p>
          <a:p>
            <a:r>
              <a:rPr lang="en-IN" dirty="0"/>
              <a:t>    MOV P2, A     ; Output to Port 2</a:t>
            </a:r>
          </a:p>
          <a:p>
            <a:r>
              <a:rPr lang="en-IN" dirty="0"/>
              <a:t>    CJNE A, #00H, DOWN ; Continue decrementing till 0</a:t>
            </a:r>
          </a:p>
          <a:p>
            <a:r>
              <a:rPr lang="en-IN" dirty="0"/>
              <a:t>    LCALL DELAY</a:t>
            </a:r>
          </a:p>
          <a:p>
            <a:endParaRPr lang="en-IN" dirty="0"/>
          </a:p>
          <a:p>
            <a:r>
              <a:rPr lang="en-IN" dirty="0"/>
              <a:t>    SJMP UP       ; Repeat the wave generation</a:t>
            </a:r>
          </a:p>
          <a:p>
            <a:endParaRPr lang="en-IN" dirty="0"/>
          </a:p>
          <a:p>
            <a:r>
              <a:rPr lang="en-IN" dirty="0"/>
              <a:t>DELAY:</a:t>
            </a:r>
          </a:p>
          <a:p>
            <a:r>
              <a:rPr lang="en-IN" dirty="0"/>
              <a:t>    MOV R4, #18</a:t>
            </a:r>
          </a:p>
          <a:p>
            <a:r>
              <a:rPr lang="en-IN" dirty="0"/>
              <a:t>H1: MOV R3, #255</a:t>
            </a:r>
          </a:p>
          <a:p>
            <a:r>
              <a:rPr lang="en-IN" dirty="0"/>
              <a:t>H2: DJNZ R3, H2</a:t>
            </a:r>
          </a:p>
          <a:p>
            <a:r>
              <a:rPr lang="en-IN" dirty="0"/>
              <a:t>    DJNZ R4, H1</a:t>
            </a:r>
          </a:p>
          <a:p>
            <a:r>
              <a:rPr lang="en-IN" dirty="0"/>
              <a:t>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131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9DAB8-2335-5E1C-7DD9-36C6B1D3A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0F457-5423-EBE1-7294-E49A0DB1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7" y="293825"/>
            <a:ext cx="8825947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6239-5D94-E12D-B175-586F64D58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360A5-F463-E7FD-A24F-CF8E922D7220}"/>
              </a:ext>
            </a:extLst>
          </p:cNvPr>
          <p:cNvSpPr txBox="1"/>
          <p:nvPr/>
        </p:nvSpPr>
        <p:spPr>
          <a:xfrm>
            <a:off x="904461" y="204043"/>
            <a:ext cx="80208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ALP for generating a square wave</a:t>
            </a:r>
            <a:endParaRPr lang="en-IN" dirty="0"/>
          </a:p>
          <a:p>
            <a:endParaRPr lang="en-IN" dirty="0"/>
          </a:p>
          <a:p>
            <a:r>
              <a:rPr lang="en-IN" dirty="0"/>
              <a:t>ORG 0000H</a:t>
            </a:r>
          </a:p>
          <a:p>
            <a:r>
              <a:rPr lang="en-IN" dirty="0"/>
              <a:t>MOV TMOD, #01H</a:t>
            </a:r>
          </a:p>
          <a:p>
            <a:endParaRPr lang="en-IN" dirty="0"/>
          </a:p>
          <a:p>
            <a:r>
              <a:rPr lang="en-IN" dirty="0"/>
              <a:t>UP:   SETB P2.2</a:t>
            </a:r>
          </a:p>
          <a:p>
            <a:r>
              <a:rPr lang="en-IN" dirty="0"/>
              <a:t>      LCALL DELAY</a:t>
            </a:r>
          </a:p>
          <a:p>
            <a:r>
              <a:rPr lang="en-IN" dirty="0"/>
              <a:t>      CLR P2.2</a:t>
            </a:r>
          </a:p>
          <a:p>
            <a:r>
              <a:rPr lang="en-IN" dirty="0"/>
              <a:t>      LCALL DELAY</a:t>
            </a:r>
          </a:p>
          <a:p>
            <a:r>
              <a:rPr lang="en-IN" dirty="0"/>
              <a:t>      SJMP UP</a:t>
            </a:r>
          </a:p>
          <a:p>
            <a:endParaRPr lang="en-IN" dirty="0"/>
          </a:p>
          <a:p>
            <a:r>
              <a:rPr lang="en-IN" dirty="0"/>
              <a:t>DELAY:</a:t>
            </a:r>
          </a:p>
          <a:p>
            <a:r>
              <a:rPr lang="en-IN" dirty="0"/>
              <a:t>      MOV TH0, #FEH</a:t>
            </a:r>
          </a:p>
          <a:p>
            <a:r>
              <a:rPr lang="en-IN" dirty="0"/>
              <a:t>      MOV TL0, #0CH</a:t>
            </a:r>
          </a:p>
          <a:p>
            <a:r>
              <a:rPr lang="en-IN" dirty="0"/>
              <a:t>      CLR TF0</a:t>
            </a:r>
          </a:p>
          <a:p>
            <a:r>
              <a:rPr lang="en-IN" dirty="0"/>
              <a:t>      SETB TR0</a:t>
            </a:r>
          </a:p>
          <a:p>
            <a:r>
              <a:rPr lang="en-IN" dirty="0"/>
              <a:t>HERE: JNB TF0, HERE</a:t>
            </a:r>
          </a:p>
          <a:p>
            <a:r>
              <a:rPr lang="en-IN" dirty="0"/>
              <a:t>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47245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C9F5-5335-8C95-58D0-AB0A5ED8B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242EFE-F586-DFDA-9E2D-99A0F142F3D3}"/>
              </a:ext>
            </a:extLst>
          </p:cNvPr>
          <p:cNvSpPr txBox="1"/>
          <p:nvPr/>
        </p:nvSpPr>
        <p:spPr>
          <a:xfrm>
            <a:off x="1162877" y="139222"/>
            <a:ext cx="80208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4.2] Remaining :- </a:t>
            </a:r>
          </a:p>
          <a:p>
            <a:pPr algn="l">
              <a:buNone/>
            </a:pPr>
            <a:endParaRPr lang="en-US" dirty="0">
              <a:latin typeface="fkGroteskNeue"/>
            </a:endParaRP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6) Interfacing DC motor: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To interface a DC motor with an 8051 microcontroller, you'll need a motor driver IC like L293D or L298N to handle the motor's high current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Basic outline: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Motor Driver selection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Wiring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Power supply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Programming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850724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900A-4A7D-9706-A35B-7E7AC166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34BDD-059B-0B33-37A5-04A1F5E4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3" y="133350"/>
            <a:ext cx="84296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77220-659D-A6E6-E427-F01CF511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AE2B6A-7C4D-E038-63DA-5B3C5588A059}"/>
              </a:ext>
            </a:extLst>
          </p:cNvPr>
          <p:cNvSpPr txBox="1"/>
          <p:nvPr/>
        </p:nvSpPr>
        <p:spPr>
          <a:xfrm>
            <a:off x="1003851" y="0"/>
            <a:ext cx="820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APL For interfacing Dc motor to 8051 MC :-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84615-4137-7B6E-4C35-273E4D1F3345}"/>
              </a:ext>
            </a:extLst>
          </p:cNvPr>
          <p:cNvSpPr txBox="1"/>
          <p:nvPr/>
        </p:nvSpPr>
        <p:spPr>
          <a:xfrm>
            <a:off x="1003851" y="369332"/>
            <a:ext cx="841844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  ; Start address</a:t>
            </a:r>
          </a:p>
          <a:p>
            <a:endParaRPr lang="en-IN" dirty="0"/>
          </a:p>
          <a:p>
            <a:r>
              <a:rPr lang="en-IN" dirty="0"/>
              <a:t>SETB P2.0          ; Motor power enable (optional, depends on wiring)</a:t>
            </a:r>
          </a:p>
          <a:p>
            <a:endParaRPr lang="en-IN" dirty="0"/>
          </a:p>
          <a:p>
            <a:r>
              <a:rPr lang="en-IN" dirty="0"/>
              <a:t>MAIN: SETB P2.1    ; Set direction 1</a:t>
            </a:r>
          </a:p>
          <a:p>
            <a:r>
              <a:rPr lang="en-IN" dirty="0"/>
              <a:t>      CLR P2.2</a:t>
            </a:r>
          </a:p>
          <a:p>
            <a:r>
              <a:rPr lang="en-IN" dirty="0"/>
              <a:t>      ACALL DELAY</a:t>
            </a:r>
          </a:p>
          <a:p>
            <a:endParaRPr lang="en-IN" dirty="0"/>
          </a:p>
          <a:p>
            <a:r>
              <a:rPr lang="en-IN" dirty="0"/>
              <a:t>      CLR P2.1     ; Set direction 2</a:t>
            </a:r>
          </a:p>
          <a:p>
            <a:r>
              <a:rPr lang="en-IN" dirty="0"/>
              <a:t>      SETB P2.2</a:t>
            </a:r>
          </a:p>
          <a:p>
            <a:r>
              <a:rPr lang="en-IN" dirty="0"/>
              <a:t>      ACALL DELAY</a:t>
            </a:r>
          </a:p>
          <a:p>
            <a:endParaRPr lang="en-IN" dirty="0"/>
          </a:p>
          <a:p>
            <a:r>
              <a:rPr lang="en-IN" dirty="0"/>
              <a:t>      SJMP MAIN    ; Repeat loop</a:t>
            </a:r>
          </a:p>
          <a:p>
            <a:endParaRPr lang="en-IN" dirty="0"/>
          </a:p>
          <a:p>
            <a:r>
              <a:rPr lang="en-IN" dirty="0"/>
              <a:t>DELAY:</a:t>
            </a:r>
          </a:p>
          <a:p>
            <a:r>
              <a:rPr lang="en-IN" dirty="0"/>
              <a:t>      MOV R4, #0FH</a:t>
            </a:r>
          </a:p>
          <a:p>
            <a:r>
              <a:rPr lang="en-IN" dirty="0"/>
              <a:t>WAIT1: MOV R3, #00H</a:t>
            </a:r>
          </a:p>
          <a:p>
            <a:r>
              <a:rPr lang="en-IN" dirty="0"/>
              <a:t>WAIT2: MOV R2, #00H</a:t>
            </a:r>
          </a:p>
          <a:p>
            <a:r>
              <a:rPr lang="en-IN" dirty="0"/>
              <a:t>WAIT3: DJNZ R2, WAIT3</a:t>
            </a:r>
          </a:p>
          <a:p>
            <a:r>
              <a:rPr lang="en-IN" dirty="0"/>
              <a:t>       DJNZ R3, WAIT2</a:t>
            </a:r>
          </a:p>
          <a:p>
            <a:r>
              <a:rPr lang="en-IN" dirty="0"/>
              <a:t>       DJNZ R4, WAIT1</a:t>
            </a:r>
          </a:p>
          <a:p>
            <a:r>
              <a:rPr lang="en-IN" dirty="0"/>
              <a:t>       RET</a:t>
            </a:r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95107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267EF-C8C2-9AD8-C89F-9920408B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2988E-ADA1-6066-6208-F9CC441EE6A2}"/>
              </a:ext>
            </a:extLst>
          </p:cNvPr>
          <p:cNvSpPr txBox="1"/>
          <p:nvPr/>
        </p:nvSpPr>
        <p:spPr>
          <a:xfrm>
            <a:off x="944217" y="264541"/>
            <a:ext cx="8517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7] Interfacing ADC [Analog to Digital Converter ]:-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Interfacing ADC with 8051 uc allows you to convert analog signals from sensors or other sources into digital data that the microcontroller can process.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31AB-8F85-8894-35F5-46AF5293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02" y="1568932"/>
            <a:ext cx="70961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6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A2DE-5FDF-5C33-C260-A771FE5E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AE363-38AA-017C-D4DA-AE767275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7" y="2486232"/>
            <a:ext cx="7278757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49CF5-5822-0BFF-A54C-A012C80E7D99}"/>
              </a:ext>
            </a:extLst>
          </p:cNvPr>
          <p:cNvSpPr txBox="1"/>
          <p:nvPr/>
        </p:nvSpPr>
        <p:spPr>
          <a:xfrm>
            <a:off x="1119807" y="196263"/>
            <a:ext cx="61026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EOC</a:t>
            </a:r>
          </a:p>
          <a:p>
            <a:r>
              <a:rPr lang="en-IN" dirty="0"/>
              <a:t>End of conversion</a:t>
            </a:r>
          </a:p>
          <a:p>
            <a:r>
              <a:rPr lang="en-IN" dirty="0"/>
              <a:t>SOC start of conversion</a:t>
            </a:r>
          </a:p>
          <a:p>
            <a:r>
              <a:rPr lang="en-IN" dirty="0"/>
              <a:t>OF o/p enable</a:t>
            </a:r>
          </a:p>
          <a:p>
            <a:r>
              <a:rPr lang="en-IN" dirty="0"/>
              <a:t>ALE Address Latch enable</a:t>
            </a:r>
          </a:p>
          <a:p>
            <a:r>
              <a:rPr lang="en-IN" dirty="0"/>
              <a:t>Fig Interfacing ADC with 8051 </a:t>
            </a:r>
            <a:r>
              <a:rPr lang="en-IN" dirty="0" err="1"/>
              <a:t>luc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363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F099-AD8E-4163-70AF-C1DDFCB3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046A57-A28B-6E5A-D412-4BC840745DFA}"/>
              </a:ext>
            </a:extLst>
          </p:cNvPr>
          <p:cNvSpPr txBox="1"/>
          <p:nvPr/>
        </p:nvSpPr>
        <p:spPr>
          <a:xfrm>
            <a:off x="864703" y="144622"/>
            <a:ext cx="8468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8] Interfacing DAC [Digital to Analog converter]:-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Interfacing DAC with 8051 Mc enables to convert digital signals from microcontroller into analogy voltages.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261A2-7352-C0CA-3276-AE4EEABC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7" b="2373"/>
          <a:stretch>
            <a:fillRect/>
          </a:stretch>
        </p:blipFill>
        <p:spPr>
          <a:xfrm>
            <a:off x="979832" y="1192695"/>
            <a:ext cx="7886700" cy="53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8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16A16-B7F9-8741-DC5D-E0049F4C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A75856-C89C-0EC0-D7A0-890FEB98B5B8}"/>
              </a:ext>
            </a:extLst>
          </p:cNvPr>
          <p:cNvSpPr txBox="1"/>
          <p:nvPr/>
        </p:nvSpPr>
        <p:spPr>
          <a:xfrm>
            <a:off x="805069" y="196263"/>
            <a:ext cx="8309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9) Interfacing Relays-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inter Face relays with 8051 NC, you need a suitable relay module based on the application's voltage and current requirements.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225C8-41D5-6902-EAEB-8419DC38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25" y="1119593"/>
            <a:ext cx="76962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1481-AB2B-D21E-FEF3-A9532372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85D8E1-0847-3022-3944-4FED9C15ECA5}"/>
              </a:ext>
            </a:extLst>
          </p:cNvPr>
          <p:cNvSpPr txBox="1"/>
          <p:nvPr/>
        </p:nvSpPr>
        <p:spPr>
          <a:xfrm>
            <a:off x="755374" y="285715"/>
            <a:ext cx="8915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-fig. shows how to access or interface ROM to 8051. </a:t>
            </a:r>
          </a:p>
          <a:p>
            <a:r>
              <a:rPr lang="en-US" dirty="0"/>
              <a:t>-Port o is Used as multiplexed data and address lines. It give lower order (A7-Ao)    8 bit address f higher order (A8- A15) used as data bus</a:t>
            </a:r>
          </a:p>
          <a:p>
            <a:r>
              <a:rPr lang="en-US" dirty="0"/>
              <a:t>-8 bit address is latched using external latch &amp; ALE signal From 8051 </a:t>
            </a:r>
          </a:p>
          <a:p>
            <a:r>
              <a:rPr lang="en-US" dirty="0"/>
              <a:t>-PSEN is used to activable the output enable signal of external ROM.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856D3-4453-72E4-93C4-7118363C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7" y="1763043"/>
            <a:ext cx="8160026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FBD4-DD9A-DF57-3B7E-CF78B86E186A}"/>
              </a:ext>
            </a:extLst>
          </p:cNvPr>
          <p:cNvSpPr txBox="1"/>
          <p:nvPr/>
        </p:nvSpPr>
        <p:spPr>
          <a:xfrm>
            <a:off x="755374" y="480477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Interfacing of Data Memory- (RAM):.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45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15A658-0F54-B6F6-211B-6E633ED7A574}"/>
              </a:ext>
            </a:extLst>
          </p:cNvPr>
          <p:cNvSpPr txBox="1"/>
          <p:nvPr/>
        </p:nvSpPr>
        <p:spPr>
          <a:xfrm>
            <a:off x="874644" y="193456"/>
            <a:ext cx="82991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APL to interface relay with 8051 microcontroller :-</a:t>
            </a:r>
            <a:endParaRPr lang="en-IN" dirty="0"/>
          </a:p>
          <a:p>
            <a:endParaRPr lang="en-IN" dirty="0"/>
          </a:p>
          <a:p>
            <a:r>
              <a:rPr lang="en-IN" dirty="0"/>
              <a:t>ORG 0000H          ; Start address</a:t>
            </a:r>
          </a:p>
          <a:p>
            <a:endParaRPr lang="en-IN" dirty="0"/>
          </a:p>
          <a:p>
            <a:r>
              <a:rPr lang="en-IN" dirty="0"/>
              <a:t>UP:   SETB P2.0    ; Turn relay ON (via driver)</a:t>
            </a:r>
          </a:p>
          <a:p>
            <a:r>
              <a:rPr lang="en-IN" dirty="0"/>
              <a:t>      ACALL DELAY</a:t>
            </a:r>
          </a:p>
          <a:p>
            <a:endParaRPr lang="en-IN" dirty="0"/>
          </a:p>
          <a:p>
            <a:r>
              <a:rPr lang="en-IN" dirty="0"/>
              <a:t>      CLR P2.0     ; Turn relay OFF</a:t>
            </a:r>
          </a:p>
          <a:p>
            <a:r>
              <a:rPr lang="en-IN" dirty="0"/>
              <a:t>      ACALL DELAY</a:t>
            </a:r>
          </a:p>
          <a:p>
            <a:endParaRPr lang="en-IN" dirty="0"/>
          </a:p>
          <a:p>
            <a:r>
              <a:rPr lang="en-IN" dirty="0"/>
              <a:t>      SJMP UP      ; Repeat loop</a:t>
            </a:r>
          </a:p>
          <a:p>
            <a:endParaRPr lang="en-IN" dirty="0"/>
          </a:p>
          <a:p>
            <a:r>
              <a:rPr lang="en-IN" dirty="0"/>
              <a:t>DELAY: MOV R4, #18</a:t>
            </a:r>
          </a:p>
          <a:p>
            <a:r>
              <a:rPr lang="en-IN" dirty="0"/>
              <a:t>HI:    MOV R3, #255</a:t>
            </a:r>
          </a:p>
          <a:p>
            <a:r>
              <a:rPr lang="en-IN" dirty="0"/>
              <a:t>H2:    DJNZ R3, H2</a:t>
            </a:r>
          </a:p>
          <a:p>
            <a:r>
              <a:rPr lang="en-IN" dirty="0"/>
              <a:t>       DJNZ R4, HI</a:t>
            </a:r>
          </a:p>
          <a:p>
            <a:r>
              <a:rPr lang="en-IN" dirty="0"/>
              <a:t> 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5376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4136F-CD43-8144-A1A4-A130B05F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1" y="144738"/>
            <a:ext cx="8124617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89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C09A8-BC32-F54E-E3E5-7F34EF83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286DE-9AE9-7B20-8363-D37BB1A8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9" t="1" b="-4"/>
          <a:stretch>
            <a:fillRect/>
          </a:stretch>
        </p:blipFill>
        <p:spPr>
          <a:xfrm>
            <a:off x="993912" y="99598"/>
            <a:ext cx="8328992" cy="61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8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59FB-37B8-7FA6-369F-F4FE6A084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3A619-8DBC-2068-C5BA-4596AB07F372}"/>
              </a:ext>
            </a:extLst>
          </p:cNvPr>
          <p:cNvSpPr txBox="1"/>
          <p:nvPr/>
        </p:nvSpPr>
        <p:spPr>
          <a:xfrm>
            <a:off x="854765" y="73760"/>
            <a:ext cx="848801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ALP for Traffic light Controller:-</a:t>
            </a:r>
          </a:p>
          <a:p>
            <a:endParaRPr lang="en-IN" dirty="0"/>
          </a:p>
          <a:p>
            <a:r>
              <a:rPr lang="en-IN" dirty="0"/>
              <a:t>ORG 0000H</a:t>
            </a:r>
          </a:p>
          <a:p>
            <a:r>
              <a:rPr lang="en-IN" dirty="0"/>
              <a:t>TRAFFIC_AGAIN:</a:t>
            </a:r>
          </a:p>
          <a:p>
            <a:r>
              <a:rPr lang="en-IN" dirty="0"/>
              <a:t>    MOV P1, #06H      ; Port 1 output for green light on</a:t>
            </a:r>
          </a:p>
          <a:p>
            <a:r>
              <a:rPr lang="en-IN" dirty="0"/>
              <a:t>    MOV P2, #03H      ; Port 2 output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#05H      ; Port 1 output for yellow light on</a:t>
            </a:r>
          </a:p>
          <a:p>
            <a:r>
              <a:rPr lang="en-IN" dirty="0"/>
              <a:t>    MOV P2, #03H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#E3H      ; Port 1 output for red light on</a:t>
            </a:r>
          </a:p>
          <a:p>
            <a:r>
              <a:rPr lang="en-IN" dirty="0"/>
              <a:t>    MOV P2, #03H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#D3H</a:t>
            </a:r>
          </a:p>
          <a:p>
            <a:r>
              <a:rPr lang="en-IN" dirty="0"/>
              <a:t>    MOV P2, #03H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#03H</a:t>
            </a:r>
          </a:p>
          <a:p>
            <a:r>
              <a:rPr lang="en-IN" dirty="0"/>
              <a:t>    MOV P2, #06H</a:t>
            </a:r>
          </a:p>
          <a:p>
            <a:r>
              <a:rPr lang="en-IN" dirty="0"/>
              <a:t>    ACALL DELAY</a:t>
            </a:r>
          </a:p>
        </p:txBody>
      </p:sp>
    </p:spTree>
    <p:extLst>
      <p:ext uri="{BB962C8B-B14F-4D97-AF65-F5344CB8AC3E}">
        <p14:creationId xmlns:p14="http://schemas.microsoft.com/office/powerpoint/2010/main" val="57647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4897-E9AF-1609-F3F7-7682B335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BA5AC3-2D93-9940-8DB1-A727B4D4B536}"/>
              </a:ext>
            </a:extLst>
          </p:cNvPr>
          <p:cNvSpPr txBox="1"/>
          <p:nvPr/>
        </p:nvSpPr>
        <p:spPr>
          <a:xfrm>
            <a:off x="795130" y="-79653"/>
            <a:ext cx="835880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MOV P1, #03H</a:t>
            </a:r>
          </a:p>
          <a:p>
            <a:r>
              <a:rPr lang="en-IN" dirty="0"/>
              <a:t>    MOV P2, #05H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#03H</a:t>
            </a:r>
          </a:p>
          <a:p>
            <a:r>
              <a:rPr lang="en-IN" dirty="0"/>
              <a:t>    MOV P2, #E3H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MOV P1, #03H</a:t>
            </a:r>
          </a:p>
          <a:p>
            <a:r>
              <a:rPr lang="en-IN" dirty="0"/>
              <a:t>    MOV P2, #D3H</a:t>
            </a:r>
          </a:p>
          <a:p>
            <a:r>
              <a:rPr lang="en-IN" dirty="0"/>
              <a:t>    ACALL DELAY</a:t>
            </a:r>
          </a:p>
          <a:p>
            <a:endParaRPr lang="en-IN" dirty="0"/>
          </a:p>
          <a:p>
            <a:r>
              <a:rPr lang="en-IN" dirty="0"/>
              <a:t>    SJMP TRAFFIC_AGAIN</a:t>
            </a:r>
          </a:p>
          <a:p>
            <a:endParaRPr lang="en-IN" dirty="0"/>
          </a:p>
          <a:p>
            <a:r>
              <a:rPr lang="en-IN" dirty="0"/>
              <a:t>DELAY:</a:t>
            </a:r>
          </a:p>
          <a:p>
            <a:r>
              <a:rPr lang="en-IN" dirty="0"/>
              <a:t>    MOV R3, #0D5H</a:t>
            </a:r>
          </a:p>
          <a:p>
            <a:r>
              <a:rPr lang="en-IN" dirty="0"/>
              <a:t>DELAY1:</a:t>
            </a:r>
          </a:p>
          <a:p>
            <a:r>
              <a:rPr lang="en-IN" dirty="0"/>
              <a:t>    MOV R4, #0FFH</a:t>
            </a:r>
          </a:p>
          <a:p>
            <a:r>
              <a:rPr lang="en-IN" dirty="0"/>
              <a:t>DELAY2:</a:t>
            </a:r>
          </a:p>
          <a:p>
            <a:r>
              <a:rPr lang="en-IN" dirty="0"/>
              <a:t>    MOV R5, #0FFH</a:t>
            </a:r>
          </a:p>
          <a:p>
            <a:r>
              <a:rPr lang="en-IN" dirty="0"/>
              <a:t>DELAY3:</a:t>
            </a:r>
          </a:p>
          <a:p>
            <a:r>
              <a:rPr lang="en-IN" dirty="0"/>
              <a:t>    DJNZ R5, DELAY3</a:t>
            </a:r>
          </a:p>
          <a:p>
            <a:r>
              <a:rPr lang="en-IN" dirty="0"/>
              <a:t>    DJNZ R4, DELAY2</a:t>
            </a:r>
          </a:p>
          <a:p>
            <a:r>
              <a:rPr lang="en-IN" dirty="0"/>
              <a:t>    DJNZ R3, DELAY1</a:t>
            </a:r>
          </a:p>
          <a:p>
            <a:r>
              <a:rPr lang="en-IN" dirty="0"/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304692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A535-E7D2-999B-FF15-E7A4858B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A65A8-9B47-41D1-AAF5-34F9F55E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4"/>
          <a:stretch>
            <a:fillRect/>
          </a:stretch>
        </p:blipFill>
        <p:spPr>
          <a:xfrm>
            <a:off x="1830662" y="1559822"/>
            <a:ext cx="5191125" cy="4870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CDB79-08EC-1FC1-22F6-3628B010F911}"/>
              </a:ext>
            </a:extLst>
          </p:cNvPr>
          <p:cNvSpPr txBox="1"/>
          <p:nvPr/>
        </p:nvSpPr>
        <p:spPr>
          <a:xfrm>
            <a:off x="954155" y="135331"/>
            <a:ext cx="8348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Water Level Controller:-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Water level controller monitors the level of the over head tank and automatically switches on the water pump when ever the level goes below a preset limit:</a:t>
            </a:r>
          </a:p>
        </p:txBody>
      </p:sp>
    </p:spTree>
    <p:extLst>
      <p:ext uri="{BB962C8B-B14F-4D97-AF65-F5344CB8AC3E}">
        <p14:creationId xmlns:p14="http://schemas.microsoft.com/office/powerpoint/2010/main" val="42089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4D34-D116-1EF5-F0B5-9DE54568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1F4F73-F619-6147-6ABE-3C479090A107}"/>
              </a:ext>
            </a:extLst>
          </p:cNvPr>
          <p:cNvSpPr txBox="1"/>
          <p:nvPr/>
        </p:nvSpPr>
        <p:spPr>
          <a:xfrm>
            <a:off x="874643" y="178905"/>
            <a:ext cx="831905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ALP for Water level controller!-</a:t>
            </a:r>
          </a:p>
          <a:p>
            <a:endParaRPr lang="en-IN" dirty="0"/>
          </a:p>
          <a:p>
            <a:r>
              <a:rPr lang="en-IN" dirty="0"/>
              <a:t>ORG OOOOH</a:t>
            </a:r>
          </a:p>
          <a:p>
            <a:r>
              <a:rPr lang="en-IN" dirty="0"/>
              <a:t>MOV P2 #IIIIB</a:t>
            </a:r>
          </a:p>
          <a:p>
            <a:r>
              <a:rPr lang="en-IN" dirty="0"/>
              <a:t>MOV P0, #111B</a:t>
            </a:r>
          </a:p>
          <a:p>
            <a:r>
              <a:rPr lang="en-IN" dirty="0"/>
              <a:t>MOV A, #0000 B</a:t>
            </a:r>
          </a:p>
          <a:p>
            <a:r>
              <a:rPr lang="en-IN" dirty="0"/>
              <a:t>MAIN ACALL SMPCK</a:t>
            </a:r>
          </a:p>
          <a:p>
            <a:r>
              <a:rPr lang="en-IN" dirty="0"/>
              <a:t>MOV A, P2</a:t>
            </a:r>
          </a:p>
          <a:p>
            <a:r>
              <a:rPr lang="en-IN" dirty="0"/>
              <a:t>CINE A</a:t>
            </a:r>
          </a:p>
          <a:p>
            <a:r>
              <a:rPr lang="en-IN" dirty="0"/>
              <a:t>SETB PO</a:t>
            </a:r>
          </a:p>
          <a:p>
            <a:r>
              <a:rPr lang="en-IN" dirty="0"/>
              <a:t>SETB PO.2</a:t>
            </a:r>
          </a:p>
          <a:p>
            <a:r>
              <a:rPr lang="en-IN" dirty="0"/>
              <a:t>SETB PO.3</a:t>
            </a:r>
          </a:p>
          <a:p>
            <a:r>
              <a:rPr lang="en-IN" dirty="0"/>
              <a:t>SETB PO 4</a:t>
            </a:r>
          </a:p>
          <a:p>
            <a:r>
              <a:rPr lang="en-IN" dirty="0"/>
              <a:t>SETB PO.5</a:t>
            </a:r>
          </a:p>
          <a:p>
            <a:r>
              <a:rPr lang="en-IN" dirty="0"/>
              <a:t>LABELI MOV A, P2</a:t>
            </a:r>
          </a:p>
          <a:p>
            <a:r>
              <a:rPr lang="en-IN" dirty="0"/>
              <a:t>CINE A, #1100B, LABEL 2</a:t>
            </a:r>
          </a:p>
          <a:p>
            <a:r>
              <a:rPr lang="en-IN" dirty="0"/>
              <a:t>SETB PO.O</a:t>
            </a:r>
          </a:p>
          <a:p>
            <a:r>
              <a:rPr lang="en-IN" dirty="0"/>
              <a:t>SETB PO.2</a:t>
            </a:r>
          </a:p>
          <a:p>
            <a:r>
              <a:rPr lang="en-IN" dirty="0"/>
              <a:t>SETB PO.3</a:t>
            </a:r>
          </a:p>
          <a:p>
            <a:r>
              <a:rPr lang="en-IN" dirty="0"/>
              <a:t>SETB PO.4</a:t>
            </a:r>
          </a:p>
          <a:p>
            <a:r>
              <a:rPr lang="en-IN" dirty="0"/>
              <a:t>LABEL 2 MOV A, P2</a:t>
            </a:r>
          </a:p>
          <a:p>
            <a:r>
              <a:rPr lang="en-IN" dirty="0"/>
              <a:t>CINE A, # II DOB LABEL 3</a:t>
            </a:r>
          </a:p>
          <a:p>
            <a:r>
              <a:rPr lang="en-IN" dirty="0"/>
              <a:t>SETS P0.7</a:t>
            </a:r>
          </a:p>
        </p:txBody>
      </p:sp>
    </p:spTree>
    <p:extLst>
      <p:ext uri="{BB962C8B-B14F-4D97-AF65-F5344CB8AC3E}">
        <p14:creationId xmlns:p14="http://schemas.microsoft.com/office/powerpoint/2010/main" val="133271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E5F1-5ED9-C179-2B63-935E4436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208CE-43DB-A96F-DF08-398492A23270}"/>
              </a:ext>
            </a:extLst>
          </p:cNvPr>
          <p:cNvSpPr txBox="1"/>
          <p:nvPr/>
        </p:nvSpPr>
        <p:spPr>
          <a:xfrm>
            <a:off x="864704" y="86932"/>
            <a:ext cx="61026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SIMP RET</a:t>
            </a:r>
          </a:p>
          <a:p>
            <a:r>
              <a:rPr lang="en-IN" dirty="0"/>
              <a:t>SETSPO.5</a:t>
            </a:r>
          </a:p>
          <a:p>
            <a:r>
              <a:rPr lang="en-IN" dirty="0"/>
              <a:t>OFF</a:t>
            </a:r>
          </a:p>
          <a:p>
            <a:r>
              <a:rPr lang="en-IN" dirty="0"/>
              <a:t>CLR PO.7</a:t>
            </a:r>
          </a:p>
          <a:p>
            <a:r>
              <a:rPr lang="en-IN" dirty="0"/>
              <a:t>RET</a:t>
            </a:r>
          </a:p>
          <a:p>
            <a:r>
              <a:rPr lang="en-IN" dirty="0"/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BD31-D632-C664-536B-87B2113018D4}"/>
              </a:ext>
            </a:extLst>
          </p:cNvPr>
          <p:cNvSpPr txBox="1"/>
          <p:nvPr/>
        </p:nvSpPr>
        <p:spPr>
          <a:xfrm>
            <a:off x="685800" y="1841258"/>
            <a:ext cx="84880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Temperature controller using ACD-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create a temperature controller using ADC in an 805 microcontroller, we need a temperature sensor (LM35, of a thermistor), an ADC module;</a:t>
            </a:r>
          </a:p>
          <a:p>
            <a:endParaRPr lang="en-IN" dirty="0"/>
          </a:p>
          <a:p>
            <a:r>
              <a:rPr lang="en-IN" dirty="0"/>
              <a:t>1) Interface the temperature sensor</a:t>
            </a:r>
          </a:p>
          <a:p>
            <a:r>
              <a:rPr lang="en-IN" dirty="0"/>
              <a:t>2) ADC Configuration</a:t>
            </a:r>
          </a:p>
          <a:p>
            <a:r>
              <a:rPr lang="en-IN" dirty="0"/>
              <a:t>3) Read Analog input</a:t>
            </a:r>
          </a:p>
          <a:p>
            <a:r>
              <a:rPr lang="en-IN" dirty="0"/>
              <a:t>4) Convent ADC output to temperature</a:t>
            </a:r>
          </a:p>
          <a:p>
            <a:r>
              <a:rPr lang="en-IN" dirty="0"/>
              <a:t>5) Control Logic</a:t>
            </a:r>
          </a:p>
          <a:p>
            <a:r>
              <a:rPr lang="en-IN" dirty="0"/>
              <a:t>6) Feedback loop</a:t>
            </a:r>
          </a:p>
          <a:p>
            <a:r>
              <a:rPr lang="en-IN" dirty="0"/>
              <a:t>7) Output control signal.</a:t>
            </a:r>
          </a:p>
          <a:p>
            <a:r>
              <a:rPr lang="en-IN" dirty="0"/>
              <a:t>* Stepper Motor: </a:t>
            </a:r>
            <a:r>
              <a:rPr lang="en-IN"/>
              <a:t>Already done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82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2FFA-822E-4DAD-6A3F-AA2291D8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0C373-01E8-1933-C070-C78BD3E2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03739"/>
            <a:ext cx="6062871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01EBF-8E98-75C1-88A6-803B5B99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D1F4F5-C07D-156F-337C-A5D8C98A8200}"/>
              </a:ext>
            </a:extLst>
          </p:cNvPr>
          <p:cNvSpPr txBox="1"/>
          <p:nvPr/>
        </p:nvSpPr>
        <p:spPr>
          <a:xfrm>
            <a:off x="824948" y="137277"/>
            <a:ext cx="86768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shows how to interface external RAM (data) to 805).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 o is used as multiplexed data and address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lines are decoded using external latch f ALE </a:t>
            </a:r>
            <a:r>
              <a:rPr lang="en-US" dirty="0" err="1"/>
              <a:t>signalArom</a:t>
            </a:r>
            <a:r>
              <a:rPr lang="en-US" dirty="0"/>
              <a:t> 8051 to provide lower order (A7-Ao) address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 2 gives higher order address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 f WR signals From 8051 selects the memory read and memory write operations respectively.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Address Map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67943-0301-9EFD-FC37-994E2263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33"/>
          <a:stretch>
            <a:fillRect/>
          </a:stretch>
        </p:blipFill>
        <p:spPr>
          <a:xfrm>
            <a:off x="824948" y="2901484"/>
            <a:ext cx="8286750" cy="19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7D866-E65D-7836-2DA2-16BE41F4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497EC1-07C9-262C-80A7-1112723B8ED4}"/>
              </a:ext>
            </a:extLst>
          </p:cNvPr>
          <p:cNvSpPr txBox="1"/>
          <p:nvPr/>
        </p:nvSpPr>
        <p:spPr>
          <a:xfrm>
            <a:off x="964095" y="183082"/>
            <a:ext cx="6102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4.2] I/0 Interfacing:- </a:t>
            </a:r>
          </a:p>
          <a:p>
            <a:endParaRPr lang="en-US" dirty="0"/>
          </a:p>
          <a:p>
            <a:r>
              <a:rPr lang="en-US" dirty="0"/>
              <a:t>1) Interfacing of LEDS:-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CBBED-FE84-EE78-A462-7A5C2A4E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22" y="1285316"/>
            <a:ext cx="5605669" cy="3578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69EE4-8020-47D6-7BDF-36B7E841730F}"/>
              </a:ext>
            </a:extLst>
          </p:cNvPr>
          <p:cNvSpPr txBox="1"/>
          <p:nvPr/>
        </p:nvSpPr>
        <p:spPr>
          <a:xfrm>
            <a:off x="377688" y="5380672"/>
            <a:ext cx="9322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shows how to interface the LED to MC 8051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Anode is connected through a resistor to GND.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And Cathode is connected to the Mc pin.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when the port Pin is HIGH the LED </a:t>
            </a:r>
            <a:r>
              <a:rPr lang="en-US" dirty="0" err="1"/>
              <a:t>iS</a:t>
            </a:r>
            <a:r>
              <a:rPr lang="en-US" dirty="0"/>
              <a:t> OFF and when it is low the LED is turned 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94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B84F-970E-81F7-31A6-43EF8833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2D0D9-5272-C030-D89D-A1893A9EC3EF}"/>
              </a:ext>
            </a:extLst>
          </p:cNvPr>
          <p:cNvSpPr txBox="1"/>
          <p:nvPr/>
        </p:nvSpPr>
        <p:spPr>
          <a:xfrm>
            <a:off x="834887" y="171632"/>
            <a:ext cx="83488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; Program starts at address 0</a:t>
            </a:r>
          </a:p>
          <a:p>
            <a:r>
              <a:rPr lang="en-IN" dirty="0"/>
              <a:t>UP:  SETB P2.0   ; Turn ON LED connected to P2.0</a:t>
            </a:r>
          </a:p>
          <a:p>
            <a:r>
              <a:rPr lang="en-IN" dirty="0"/>
              <a:t>      ACALL DELAY</a:t>
            </a:r>
          </a:p>
          <a:p>
            <a:r>
              <a:rPr lang="en-IN" dirty="0"/>
              <a:t>      CLR P2.0   ; Turn OFF LED</a:t>
            </a:r>
          </a:p>
          <a:p>
            <a:r>
              <a:rPr lang="en-IN" dirty="0"/>
              <a:t>      ACALL DELAY</a:t>
            </a:r>
          </a:p>
          <a:p>
            <a:r>
              <a:rPr lang="en-IN" dirty="0"/>
              <a:t>      SJMP UP    ; Repeat forever</a:t>
            </a:r>
          </a:p>
          <a:p>
            <a:endParaRPr lang="en-IN" dirty="0"/>
          </a:p>
          <a:p>
            <a:r>
              <a:rPr lang="en-IN" dirty="0"/>
              <a:t>DELAY: MOV R4, #35</a:t>
            </a:r>
          </a:p>
          <a:p>
            <a:r>
              <a:rPr lang="en-IN" dirty="0"/>
              <a:t>H1:    MOV R3, #255</a:t>
            </a:r>
          </a:p>
          <a:p>
            <a:r>
              <a:rPr lang="en-IN" dirty="0"/>
              <a:t>H2:    DJNZ R3, H2</a:t>
            </a:r>
          </a:p>
          <a:p>
            <a:r>
              <a:rPr lang="en-IN" dirty="0"/>
              <a:t>       DJNZ R4, H1</a:t>
            </a:r>
          </a:p>
          <a:p>
            <a:r>
              <a:rPr lang="en-IN" dirty="0"/>
              <a:t> 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8753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0C125-0424-7D8E-01B9-33062B1E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751F8-DB19-78FB-CDAF-8B379EE7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68" y="109112"/>
            <a:ext cx="7962901" cy="4218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C7991-4119-81BE-936B-F28FA5DEAC89}"/>
              </a:ext>
            </a:extLst>
          </p:cNvPr>
          <p:cNvSpPr txBox="1"/>
          <p:nvPr/>
        </p:nvSpPr>
        <p:spPr>
          <a:xfrm>
            <a:off x="526773" y="4639704"/>
            <a:ext cx="9929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fig. shows how to interface stepper motor to 8051 Mc.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we need to give the o and 1 to the four wires of steeper motor according to the mode we want to run the stepper motor Ware drive mode, full drive mode, Half drive mode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two writes should be connected to a pro per supply.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connect four ends of the coils to the first four pins of port 2 of 8051.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73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AD96-37BA-A942-3255-C967FEF60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49228C-4AA8-A017-81A8-FA593DF139BC}"/>
              </a:ext>
            </a:extLst>
          </p:cNvPr>
          <p:cNvSpPr txBox="1"/>
          <p:nvPr/>
        </p:nvSpPr>
        <p:spPr>
          <a:xfrm>
            <a:off x="705678" y="681122"/>
            <a:ext cx="836874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ORG 0000H          ; Program starts at address 0</a:t>
            </a:r>
          </a:p>
          <a:p>
            <a:r>
              <a:rPr lang="en-IN" dirty="0"/>
              <a:t>UP: MOV P2, #09H   ; Step 1 (1001): Energize coils</a:t>
            </a:r>
          </a:p>
          <a:p>
            <a:r>
              <a:rPr lang="en-IN" dirty="0"/>
              <a:t>    ACALL DELAY</a:t>
            </a:r>
          </a:p>
          <a:p>
            <a:r>
              <a:rPr lang="en-IN" dirty="0"/>
              <a:t>    MOV P2, #0CH   ; Step 2 (1100)</a:t>
            </a:r>
          </a:p>
          <a:p>
            <a:r>
              <a:rPr lang="en-IN" dirty="0"/>
              <a:t>    ACALL DELAY</a:t>
            </a:r>
          </a:p>
          <a:p>
            <a:r>
              <a:rPr lang="en-IN" dirty="0"/>
              <a:t>    MOV P2, #06H   ; Step 3 (0110)</a:t>
            </a:r>
          </a:p>
          <a:p>
            <a:r>
              <a:rPr lang="en-IN" dirty="0"/>
              <a:t>    ACALL DELAY</a:t>
            </a:r>
          </a:p>
          <a:p>
            <a:r>
              <a:rPr lang="en-IN" dirty="0"/>
              <a:t>    MOV P2, #03H   ; Step 4 (0011)</a:t>
            </a:r>
          </a:p>
          <a:p>
            <a:r>
              <a:rPr lang="en-IN" dirty="0"/>
              <a:t>    ACALL DELAY</a:t>
            </a:r>
          </a:p>
          <a:p>
            <a:r>
              <a:rPr lang="en-IN" dirty="0"/>
              <a:t>    SJMP UP        ; Repeat steps continuously</a:t>
            </a:r>
          </a:p>
          <a:p>
            <a:endParaRPr lang="en-IN" dirty="0"/>
          </a:p>
          <a:p>
            <a:r>
              <a:rPr lang="en-IN" dirty="0"/>
              <a:t>DELAY: MOV R4, #18H ; Outer loop for delay</a:t>
            </a:r>
          </a:p>
          <a:p>
            <a:r>
              <a:rPr lang="en-IN" dirty="0"/>
              <a:t>H1:    MOV R3, #255 ; Inner loop for delay</a:t>
            </a:r>
          </a:p>
          <a:p>
            <a:r>
              <a:rPr lang="en-IN" dirty="0"/>
              <a:t>H2:    DJNZ R3, H2</a:t>
            </a:r>
          </a:p>
          <a:p>
            <a:r>
              <a:rPr lang="en-IN" dirty="0"/>
              <a:t>       DJNZ R4, H1</a:t>
            </a:r>
          </a:p>
          <a:p>
            <a:r>
              <a:rPr lang="en-IN" dirty="0"/>
              <a:t>       RET</a:t>
            </a:r>
          </a:p>
          <a:p>
            <a:endParaRPr lang="en-IN" dirty="0"/>
          </a:p>
          <a:p>
            <a:r>
              <a:rPr lang="en-IN" dirty="0"/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A674-A7B8-D130-844B-B7D2FF9B6404}"/>
              </a:ext>
            </a:extLst>
          </p:cNvPr>
          <p:cNvSpPr txBox="1"/>
          <p:nvPr/>
        </p:nvSpPr>
        <p:spPr>
          <a:xfrm>
            <a:off x="904461" y="83691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ALP for interfacing stepper motor to 8051 MC:- </a:t>
            </a:r>
          </a:p>
        </p:txBody>
      </p:sp>
    </p:spTree>
    <p:extLst>
      <p:ext uri="{BB962C8B-B14F-4D97-AF65-F5344CB8AC3E}">
        <p14:creationId xmlns:p14="http://schemas.microsoft.com/office/powerpoint/2010/main" val="11354942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</TotalTime>
  <Words>2001</Words>
  <Application>Microsoft Office PowerPoint</Application>
  <PresentationFormat>Widescreen</PresentationFormat>
  <Paragraphs>350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fkGroteskNeue</vt:lpstr>
      <vt:lpstr>Trebuchet MS</vt:lpstr>
      <vt:lpstr>Wingdings</vt:lpstr>
      <vt:lpstr>Wingdings 3</vt:lpstr>
      <vt:lpstr>Facet</vt:lpstr>
      <vt:lpstr>Memory and I/O Interfacing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shshinde2580@gmail.com</dc:creator>
  <cp:lastModifiedBy>shshinde2580@gmail.com</cp:lastModifiedBy>
  <cp:revision>1</cp:revision>
  <dcterms:created xsi:type="dcterms:W3CDTF">2025-11-03T13:06:59Z</dcterms:created>
  <dcterms:modified xsi:type="dcterms:W3CDTF">2025-11-03T14:45:44Z</dcterms:modified>
</cp:coreProperties>
</file>